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708" r:id="rId2"/>
  </p:sldMasterIdLst>
  <p:notesMasterIdLst>
    <p:notesMasterId r:id="rId18"/>
  </p:notesMasterIdLst>
  <p:handoutMasterIdLst>
    <p:handoutMasterId r:id="rId19"/>
  </p:handoutMasterIdLst>
  <p:sldIdLst>
    <p:sldId id="265" r:id="rId3"/>
    <p:sldId id="323" r:id="rId4"/>
    <p:sldId id="370" r:id="rId5"/>
    <p:sldId id="325" r:id="rId6"/>
    <p:sldId id="371" r:id="rId7"/>
    <p:sldId id="352" r:id="rId8"/>
    <p:sldId id="354" r:id="rId9"/>
    <p:sldId id="353" r:id="rId10"/>
    <p:sldId id="358" r:id="rId11"/>
    <p:sldId id="373" r:id="rId12"/>
    <p:sldId id="374" r:id="rId13"/>
    <p:sldId id="375" r:id="rId14"/>
    <p:sldId id="376" r:id="rId15"/>
    <p:sldId id="377" r:id="rId16"/>
    <p:sldId id="378" r:id="rId17"/>
  </p:sldIdLst>
  <p:sldSz cx="9144000" cy="6858000" type="screen4x3"/>
  <p:notesSz cx="6858000" cy="9947275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99"/>
    <a:srgbClr val="FF5050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1" autoAdjust="0"/>
    <p:restoredTop sz="97906" autoAdjust="0"/>
  </p:normalViewPr>
  <p:slideViewPr>
    <p:cSldViewPr>
      <p:cViewPr varScale="1">
        <p:scale>
          <a:sx n="91" d="100"/>
          <a:sy n="91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user\My%20Documents\Downloads\nrg_pc_204%20(2)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r-Cyrl-RS" b="1" dirty="0" smtClean="0"/>
              <a:t>Цене</a:t>
            </a:r>
            <a:r>
              <a:rPr lang="sr-Cyrl-RS" b="1" baseline="0" dirty="0" smtClean="0"/>
              <a:t> електричне енергије (са порезима) у </a:t>
            </a:r>
            <a:r>
              <a:rPr lang="sr-Cyrl-RS" b="1" baseline="0" dirty="0" err="1" smtClean="0"/>
              <a:t>еврима</a:t>
            </a:r>
            <a:r>
              <a:rPr lang="sr-Cyrl-RS" b="1" baseline="0" dirty="0" smtClean="0"/>
              <a:t> по киловат часу</a:t>
            </a:r>
            <a:endParaRPr lang="sr-Latn-RS" b="1" dirty="0"/>
          </a:p>
        </c:rich>
      </c:tx>
      <c:layout>
        <c:manualLayout>
          <c:xMode val="edge"/>
          <c:yMode val="edge"/>
          <c:x val="0.25729374976854424"/>
          <c:y val="3.3037103007889881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36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D46A-4875-BADC-003D3A3A5A15}"/>
              </c:ext>
            </c:extLst>
          </c:dPt>
          <c:cat>
            <c:strRef>
              <c:f>Data!$A$115:$A$152</c:f>
              <c:strCache>
                <c:ptCount val="38"/>
                <c:pt idx="0">
                  <c:v>Данска</c:v>
                </c:pt>
                <c:pt idx="1">
                  <c:v>Немачка</c:v>
                </c:pt>
                <c:pt idx="2">
                  <c:v>Белгија</c:v>
                </c:pt>
                <c:pt idx="3">
                  <c:v>Ирска</c:v>
                </c:pt>
                <c:pt idx="4">
                  <c:v>Шпанија</c:v>
                </c:pt>
                <c:pt idx="5">
                  <c:v>Португалија</c:v>
                </c:pt>
                <c:pt idx="6">
                  <c:v>Кипар</c:v>
                </c:pt>
                <c:pt idx="7">
                  <c:v>Италија</c:v>
                </c:pt>
                <c:pt idx="8">
                  <c:v>Уједињено Краљевство</c:v>
                </c:pt>
                <c:pt idx="9">
                  <c:v>Аустрија</c:v>
                </c:pt>
                <c:pt idx="10">
                  <c:v>Шведска</c:v>
                </c:pt>
                <c:pt idx="11">
                  <c:v>Норвешка</c:v>
                </c:pt>
                <c:pt idx="12">
                  <c:v>Француска</c:v>
                </c:pt>
                <c:pt idx="13">
                  <c:v>Холандија</c:v>
                </c:pt>
                <c:pt idx="14">
                  <c:v>Финска</c:v>
                </c:pt>
                <c:pt idx="15">
                  <c:v>Луксембург</c:v>
                </c:pt>
                <c:pt idx="16">
                  <c:v>Грчка</c:v>
                </c:pt>
                <c:pt idx="17">
                  <c:v>Словенија</c:v>
                </c:pt>
                <c:pt idx="18">
                  <c:v>Чешка</c:v>
                </c:pt>
                <c:pt idx="19">
                  <c:v>Летонија</c:v>
                </c:pt>
                <c:pt idx="20">
                  <c:v>Словачка</c:v>
                </c:pt>
                <c:pt idx="21">
                  <c:v>Исланд</c:v>
                </c:pt>
                <c:pt idx="22">
                  <c:v>Естонија</c:v>
                </c:pt>
                <c:pt idx="23">
                  <c:v>Пољска</c:v>
                </c:pt>
                <c:pt idx="24">
                  <c:v>Хрватска</c:v>
                </c:pt>
                <c:pt idx="25">
                  <c:v>Румунија</c:v>
                </c:pt>
                <c:pt idx="26">
                  <c:v>Малта</c:v>
                </c:pt>
                <c:pt idx="27">
                  <c:v>Мађарска</c:v>
                </c:pt>
                <c:pt idx="28">
                  <c:v>Литванија</c:v>
                </c:pt>
                <c:pt idx="29">
                  <c:v>Црна Гора</c:v>
                </c:pt>
                <c:pt idx="30">
                  <c:v>Молдавија</c:v>
                </c:pt>
                <c:pt idx="31">
                  <c:v>Бугарска</c:v>
                </c:pt>
                <c:pt idx="32">
                  <c:v>Албанија</c:v>
                </c:pt>
                <c:pt idx="33">
                  <c:v>Босна и Херцеговина</c:v>
                </c:pt>
                <c:pt idx="34">
                  <c:v>Турска</c:v>
                </c:pt>
                <c:pt idx="35">
                  <c:v>Северна Македониј</c:v>
                </c:pt>
                <c:pt idx="36">
                  <c:v>Србија</c:v>
                </c:pt>
                <c:pt idx="37">
                  <c:v>Украјина</c:v>
                </c:pt>
              </c:strCache>
            </c:strRef>
          </c:cat>
          <c:val>
            <c:numRef>
              <c:f>Data!$C$115:$C$152</c:f>
              <c:numCache>
                <c:formatCode>#,##0.0000</c:formatCode>
                <c:ptCount val="38"/>
                <c:pt idx="0">
                  <c:v>0.31230000000000013</c:v>
                </c:pt>
                <c:pt idx="1">
                  <c:v>0.3000000000000001</c:v>
                </c:pt>
                <c:pt idx="2">
                  <c:v>0.29370000000000002</c:v>
                </c:pt>
                <c:pt idx="3">
                  <c:v>0.25390000000000001</c:v>
                </c:pt>
                <c:pt idx="4">
                  <c:v>0.24770000000000006</c:v>
                </c:pt>
                <c:pt idx="5">
                  <c:v>0.2293</c:v>
                </c:pt>
                <c:pt idx="6">
                  <c:v>0.21830000000000005</c:v>
                </c:pt>
                <c:pt idx="7">
                  <c:v>0.21610000000000001</c:v>
                </c:pt>
                <c:pt idx="8">
                  <c:v>0.20240000000000005</c:v>
                </c:pt>
                <c:pt idx="9">
                  <c:v>0.20119999999999999</c:v>
                </c:pt>
                <c:pt idx="10">
                  <c:v>0.19900000000000001</c:v>
                </c:pt>
                <c:pt idx="11">
                  <c:v>0.19070000000000001</c:v>
                </c:pt>
                <c:pt idx="12">
                  <c:v>0.17990000000000006</c:v>
                </c:pt>
                <c:pt idx="13">
                  <c:v>0.17069999999999999</c:v>
                </c:pt>
                <c:pt idx="14">
                  <c:v>0.16980000000000001</c:v>
                </c:pt>
                <c:pt idx="15">
                  <c:v>0.1691</c:v>
                </c:pt>
                <c:pt idx="16">
                  <c:v>0.1646</c:v>
                </c:pt>
                <c:pt idx="17">
                  <c:v>0.1638</c:v>
                </c:pt>
                <c:pt idx="18">
                  <c:v>0.15860000000000005</c:v>
                </c:pt>
                <c:pt idx="19">
                  <c:v>0.15110000000000001</c:v>
                </c:pt>
                <c:pt idx="20">
                  <c:v>0.14620000000000005</c:v>
                </c:pt>
                <c:pt idx="21">
                  <c:v>0.14570000000000005</c:v>
                </c:pt>
                <c:pt idx="22">
                  <c:v>0.14180000000000001</c:v>
                </c:pt>
                <c:pt idx="23">
                  <c:v>0.1396</c:v>
                </c:pt>
                <c:pt idx="24">
                  <c:v>0.1321</c:v>
                </c:pt>
                <c:pt idx="25">
                  <c:v>0.13170000000000001</c:v>
                </c:pt>
                <c:pt idx="26">
                  <c:v>0.13059999999999999</c:v>
                </c:pt>
                <c:pt idx="27">
                  <c:v>0.1118</c:v>
                </c:pt>
                <c:pt idx="28">
                  <c:v>0.10970000000000005</c:v>
                </c:pt>
                <c:pt idx="29">
                  <c:v>0.10299999999999998</c:v>
                </c:pt>
                <c:pt idx="30">
                  <c:v>0.10290000000000002</c:v>
                </c:pt>
                <c:pt idx="31">
                  <c:v>0.10050000000000002</c:v>
                </c:pt>
                <c:pt idx="32">
                  <c:v>9.1000000000000025E-2</c:v>
                </c:pt>
                <c:pt idx="33">
                  <c:v>8.7100000000000025E-2</c:v>
                </c:pt>
                <c:pt idx="34">
                  <c:v>8.5700000000000026E-2</c:v>
                </c:pt>
                <c:pt idx="35">
                  <c:v>7.8700000000000034E-2</c:v>
                </c:pt>
                <c:pt idx="36">
                  <c:v>7.0900000000000019E-2</c:v>
                </c:pt>
                <c:pt idx="37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6A-4875-BADC-003D3A3A5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941504"/>
        <c:axId val="199831552"/>
      </c:barChart>
      <c:catAx>
        <c:axId val="197941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9831552"/>
        <c:crosses val="autoZero"/>
        <c:auto val="1"/>
        <c:lblAlgn val="ctr"/>
        <c:lblOffset val="100"/>
        <c:noMultiLvlLbl val="0"/>
      </c:catAx>
      <c:valAx>
        <c:axId val="199831552"/>
        <c:scaling>
          <c:orientation val="minMax"/>
        </c:scaling>
        <c:delete val="0"/>
        <c:axPos val="l"/>
        <c:majorGridlines/>
        <c:numFmt formatCode="#,##0.0000" sourceLinked="1"/>
        <c:majorTickMark val="none"/>
        <c:minorTickMark val="none"/>
        <c:tickLblPos val="nextTo"/>
        <c:crossAx val="1979415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1B8A69-B79D-40A3-A459-58D2C8A15171}" type="datetimeFigureOut">
              <a:rPr lang="en-GB"/>
              <a:pPr>
                <a:defRPr/>
              </a:pPr>
              <a:t>19/11/2019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1705D2-0B10-4E44-AFA1-73DAA7F5C7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08637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 u="none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8BDE63-DA21-41E9-9930-C8CBC520049B}" type="datetimeFigureOut">
              <a:rPr lang="sr-Latn-RS"/>
              <a:pPr>
                <a:defRPr/>
              </a:pPr>
              <a:t>19.11.2019.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5988"/>
            <a:ext cx="5486400" cy="4475162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b="0" i="0" u="none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819A503-7685-464A-8B3F-D1EE34148DD5}" type="slidenum">
              <a:rPr lang="sr-Latn-RS" altLang="en-US"/>
              <a:pPr>
                <a:defRPr/>
              </a:pPr>
              <a:t>‹#›</a:t>
            </a:fld>
            <a:endParaRPr lang="sr-Latn-RS" altLang="en-US"/>
          </a:p>
        </p:txBody>
      </p:sp>
    </p:spTree>
    <p:extLst>
      <p:ext uri="{BB962C8B-B14F-4D97-AF65-F5344CB8AC3E}">
        <p14:creationId xmlns:p14="http://schemas.microsoft.com/office/powerpoint/2010/main" val="12118257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A9FDB841-8AE4-47EE-BEE7-9357E9749296}" type="slidenum">
              <a:rPr lang="sr-Latn-RS" altLang="en-US" smtClean="0">
                <a:solidFill>
                  <a:srgbClr val="000000"/>
                </a:solidFill>
              </a:rPr>
              <a:pPr/>
              <a:t>10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C9626B24-91AA-4980-8081-134760EB7E8E}" type="slidenum">
              <a:rPr lang="sr-Latn-RS" altLang="en-US" smtClean="0">
                <a:solidFill>
                  <a:srgbClr val="000000"/>
                </a:solidFill>
              </a:rPr>
              <a:pPr/>
              <a:t>11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4D366E3-957B-4F79-9832-A65E583E07FA}" type="slidenum">
              <a:rPr lang="sr-Latn-RS" altLang="en-US" smtClean="0">
                <a:solidFill>
                  <a:srgbClr val="000000"/>
                </a:solidFill>
              </a:rPr>
              <a:pPr/>
              <a:t>12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A91A928-0FE0-4175-9ED7-A5ECBDB20F75}" type="slidenum">
              <a:rPr lang="sr-Latn-RS" altLang="en-US" smtClean="0">
                <a:solidFill>
                  <a:srgbClr val="000000"/>
                </a:solidFill>
              </a:rPr>
              <a:pPr/>
              <a:t>13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890E83F-E283-47EE-9B14-25CB9DA61ADD}" type="slidenum">
              <a:rPr lang="sr-Latn-RS" altLang="en-US" smtClean="0">
                <a:solidFill>
                  <a:srgbClr val="000000"/>
                </a:solidFill>
              </a:rPr>
              <a:pPr/>
              <a:t>14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2121316-536D-42E9-8D37-707F02856779}" type="slidenum">
              <a:rPr lang="sr-Latn-RS" altLang="en-US" smtClean="0">
                <a:solidFill>
                  <a:srgbClr val="000000"/>
                </a:solidFill>
              </a:rPr>
              <a:pPr/>
              <a:t>15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4C002BD-1EC1-4D31-92CF-B442DD19CDC1}" type="slidenum">
              <a:rPr lang="sr-Latn-RS" altLang="en-US" smtClean="0">
                <a:solidFill>
                  <a:srgbClr val="000000"/>
                </a:solidFill>
              </a:rPr>
              <a:pPr/>
              <a:t>2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0A1DCFDC-B4CD-4A81-AA67-FCCB6E2A62B9}" type="slidenum">
              <a:rPr lang="sr-Latn-RS" altLang="en-US" smtClean="0">
                <a:solidFill>
                  <a:srgbClr val="000000"/>
                </a:solidFill>
              </a:rPr>
              <a:pPr/>
              <a:t>3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6D4BD4C-A7F7-4F01-B76C-3C6199D9710C}" type="slidenum">
              <a:rPr lang="sr-Latn-RS" altLang="en-US" smtClean="0">
                <a:solidFill>
                  <a:srgbClr val="000000"/>
                </a:solidFill>
              </a:rPr>
              <a:pPr/>
              <a:t>4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704B38C-715E-4D5F-B267-6C006C38E12F}" type="slidenum">
              <a:rPr lang="sr-Latn-RS" altLang="en-US" smtClean="0">
                <a:solidFill>
                  <a:srgbClr val="000000"/>
                </a:solidFill>
              </a:rPr>
              <a:pPr/>
              <a:t>5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E6600736-3923-406D-9058-0240EE080204}" type="slidenum">
              <a:rPr lang="sr-Latn-RS" altLang="en-US" smtClean="0">
                <a:solidFill>
                  <a:srgbClr val="000000"/>
                </a:solidFill>
              </a:rPr>
              <a:pPr/>
              <a:t>6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9471014-BDD9-45EB-817F-79CB71D9DFC2}" type="slidenum">
              <a:rPr lang="sr-Latn-RS" altLang="en-US" smtClean="0">
                <a:solidFill>
                  <a:srgbClr val="000000"/>
                </a:solidFill>
              </a:rPr>
              <a:pPr/>
              <a:t>7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4F32823-BAD2-45C6-B578-EDFD1E76C492}" type="slidenum">
              <a:rPr lang="sr-Latn-RS" altLang="en-US" smtClean="0">
                <a:solidFill>
                  <a:srgbClr val="000000"/>
                </a:solidFill>
              </a:rPr>
              <a:pPr/>
              <a:t>8</a:t>
            </a:fld>
            <a:endParaRPr lang="sr-Latn-RS" altLang="en-US" smtClean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6925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41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813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5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57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5F6A0EA-10D2-40FA-BEBC-1A7F95C3BD66}" type="slidenum">
              <a:rPr lang="sr-Latn-RS" altLang="en-US" smtClean="0"/>
              <a:pPr/>
              <a:t>9</a:t>
            </a:fld>
            <a:endParaRPr lang="sr-Latn-RS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701088"/>
            <a:ext cx="2998788" cy="458787"/>
          </a:xfrm>
        </p:spPr>
        <p:txBody>
          <a:bodyPr/>
          <a:lstStyle/>
          <a:p>
            <a:pPr>
              <a:defRPr/>
            </a:pPr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8788" cy="458788"/>
          </a:xfrm>
        </p:spPr>
        <p:txBody>
          <a:bodyPr/>
          <a:lstStyle/>
          <a:p>
            <a:pPr>
              <a:defRPr/>
            </a:pPr>
            <a:endParaRPr 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67325-EE92-484A-B8D9-6E087170CBD0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0CD2B-2222-4D2C-8542-B4099DAD2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43052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57EBC-CACF-47CD-87B5-76664BEC5719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EB9CF-8B27-4DFE-A222-618F764C2F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443921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AE32-CA6D-49FF-BE40-DE681CD67563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DE4F-6B2B-4D2A-A062-B9CFFAFDCF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27450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BFD48-B272-4311-8868-2D19659D8866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2A94-D3D4-4A27-A0F0-2824406232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99056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E2F77-D367-4B94-8D48-9063CF8853E0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3312F-6DD6-4422-97F0-BC6661A4C9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49936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DA99A-DA00-4E1C-BC1E-15659680AEC6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4000B-CFC6-466C-9ADE-7B52C0B8E3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53895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0EE5E-B7A4-4E63-82EC-522DBA828713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FB26-73BE-4984-8C90-6DC534FDEA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696846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DDA3E-E822-42EA-AE19-BF4E38BE4220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5D4CF-DB9B-4241-902B-B3865E341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860489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8A08C-E563-4A25-B81C-5A70BC0CB4B2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A69A4-2A9D-4603-980B-C28827EDBA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701524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20159-D237-4FDA-BE91-BDD9D820D6C6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97530-2CE4-4DF9-9CC5-88F52B4B5B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298336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C970E-1DD6-4DAF-B0B4-62867AC5A0A0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9E7CF-7AE5-47C3-B786-B91371C9AF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37796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2CD35-C7D0-4FD6-B77F-ABB0560A161A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C542D-6BDC-4D35-B220-C3E3B27C96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838363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403BA-40A3-496C-A8F3-D0827E5E120E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FA7F7-5323-42F8-B4C3-8241B62898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43302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18FD-403F-4F09-AA7B-CDE423834C01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5DEE-DFD9-447D-BBA0-213D65D8FE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483649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92ABD-8FF9-481A-BD98-BB5F172E5BAF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94330-9A82-4A69-ADED-C374563EA1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69207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17A83-5411-4D72-B285-A0449CC095C8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E3875-7D2C-4793-A119-0F4722D025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1296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2EB7-B541-46D1-923B-2A6186FDD902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86787-9593-47D5-985D-7CE3097DB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61494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EFEC4-8E13-4E79-94CE-BCB7444BCB2C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7DD7F-0DE0-4486-B7B5-F59C86A84B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15674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504B1-7D07-4714-9F2F-04E0A6642086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F5B3D-1F86-4EE8-8A25-D354074998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4195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795BD-BD7B-4C68-B820-5C65B4F924E0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D4BCB-43F9-4428-80A6-145B41EF1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62022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8662-0B71-4EE7-86CE-36E235286D45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43F38-9421-43FC-99FD-A4A2D531D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23070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7EF29-9146-41A4-B05D-8ABB21F1B05F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38531-C427-492D-A8AC-29B77FC8E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25326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31D46A-803F-4AFA-8374-FC2DFD9AE956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b="0" i="0" u="none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5DD39F-DFB6-421D-BCBB-14A0B95A2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JS SlideHeader"/>
          <p:cNvSpPr txBox="1">
            <a:spLocks noChangeArrowheads="1"/>
          </p:cNvSpPr>
          <p:nvPr userDrawn="1"/>
        </p:nvSpPr>
        <p:spPr bwMode="auto">
          <a:xfrm>
            <a:off x="914400" y="63500"/>
            <a:ext cx="7315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>
              <a:defRPr/>
            </a:pPr>
            <a:endParaRPr lang="en-US" altLang="en-US" sz="1000" smtClean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269CBA-46FE-4E8B-BB3A-2907DFBA8EC0}" type="datetime1">
              <a:rPr lang="sr-Latn-RS"/>
              <a:pPr>
                <a:defRPr/>
              </a:pPr>
              <a:t>19.11.2019.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b="0" i="0" u="none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4FDFAF1-5E41-4373-A3B3-144846D34C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5" name="JS SlideHeader"/>
          <p:cNvSpPr txBox="1">
            <a:spLocks noChangeArrowheads="1"/>
          </p:cNvSpPr>
          <p:nvPr userDrawn="1"/>
        </p:nvSpPr>
        <p:spPr bwMode="auto">
          <a:xfrm>
            <a:off x="914400" y="63500"/>
            <a:ext cx="7315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>
              <a:defRPr/>
            </a:pPr>
            <a:endParaRPr lang="en-US" altLang="en-US" sz="1000" smtClean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4000">
              <a:solidFill>
                <a:srgbClr val="C0504D"/>
              </a:solidFill>
              <a:latin typeface="Arial" charset="0"/>
            </a:endParaRPr>
          </a:p>
        </p:txBody>
      </p:sp>
      <p:pic>
        <p:nvPicPr>
          <p:cNvPr id="3075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Cyrl-RS" altLang="sr-Latn-RS" sz="1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sr-Latn-CS" altLang="sr-Latn-RS" sz="1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sz="1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новембар </a:t>
            </a:r>
            <a:r>
              <a:rPr lang="sr-Latn-CS" altLang="sr-Latn-RS" sz="1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sr-Cyrl-RS" altLang="sr-Latn-RS" sz="1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Latn-CS" altLang="sr-Latn-RS" sz="1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3078" name="Rectangle 1"/>
          <p:cNvSpPr>
            <a:spLocks noChangeArrowheads="1"/>
          </p:cNvSpPr>
          <p:nvPr/>
        </p:nvSpPr>
        <p:spPr bwMode="auto">
          <a:xfrm>
            <a:off x="179388" y="3043238"/>
            <a:ext cx="864076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sr-Cyrl-RS" altLang="sr-Latn-RS" sz="2800">
                <a:latin typeface="Times New Roman" pitchFamily="18" charset="0"/>
                <a:cs typeface="Times New Roman" pitchFamily="18" charset="0"/>
              </a:rPr>
              <a:t>Оцена буџета за 2020. и ревидиране Фискалне стратегије за 2020-2022. годину </a:t>
            </a:r>
            <a:endParaRPr lang="sr-Latn-RS" altLang="sr-Latn-R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sr-Latn-RS" altLang="sr-Latn-R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4925" y="44450"/>
            <a:ext cx="9109075" cy="6492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sr-Latn-RS" sz="2850" dirty="0">
                <a:latin typeface="Times New Roman" pitchFamily="18" charset="0"/>
                <a:cs typeface="Times New Roman" pitchFamily="18" charset="0"/>
              </a:rPr>
              <a:t>ЕПС-у потребна годишња улагања од преко 600 млн евра</a:t>
            </a:r>
            <a:endParaRPr lang="sr-Latn-CS" altLang="sr-Latn-RS" sz="28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4925" y="836613"/>
            <a:ext cx="9001125" cy="5761037"/>
          </a:xfrm>
        </p:spPr>
        <p:txBody>
          <a:bodyPr/>
          <a:lstStyle/>
          <a:p>
            <a:pPr marL="530225">
              <a:spcBef>
                <a:spcPts val="500"/>
              </a:spcBef>
              <a:spcAft>
                <a:spcPts val="500"/>
              </a:spcAft>
            </a:pPr>
            <a:r>
              <a:rPr lang="ru-RU" altLang="sr-Latn-RS" sz="2100" smtClean="0">
                <a:latin typeface="Times New Roman" pitchFamily="18" charset="0"/>
                <a:cs typeface="Times New Roman" pitchFamily="18" charset="0"/>
              </a:rPr>
              <a:t>ЕПС би требало да повећа своја годишња инвестициона улагања за преко 50% у односу на садашњи ниво </a:t>
            </a:r>
          </a:p>
          <a:p>
            <a:pPr marL="930275" lvl="1">
              <a:spcBef>
                <a:spcPts val="500"/>
              </a:spcBef>
              <a:spcAft>
                <a:spcPts val="500"/>
              </a:spcAft>
            </a:pPr>
            <a:r>
              <a:rPr lang="ru-RU" altLang="sr-Latn-RS" sz="1700" smtClean="0">
                <a:latin typeface="Times New Roman" pitchFamily="18" charset="0"/>
                <a:cs typeface="Times New Roman" pitchFamily="18" charset="0"/>
              </a:rPr>
              <a:t>Са 350-400 млн евра на преко 600 млн евра</a:t>
            </a:r>
          </a:p>
          <a:p>
            <a:pPr marL="530225">
              <a:spcBef>
                <a:spcPts val="500"/>
              </a:spcBef>
              <a:spcAft>
                <a:spcPts val="500"/>
              </a:spcAft>
            </a:pPr>
            <a:r>
              <a:rPr lang="sr-Cyrl-RS" altLang="en-US" sz="2100" smtClean="0">
                <a:latin typeface="Times New Roman" pitchFamily="18" charset="0"/>
                <a:cs typeface="Times New Roman" pitchFamily="18" charset="0"/>
              </a:rPr>
              <a:t>Највећи део улагања, 450-500 млн евра у нове производне капацитете</a:t>
            </a:r>
            <a:endParaRPr lang="sr-Latn-RS" altLang="en-US" sz="2100" smtClean="0">
              <a:latin typeface="Times New Roman" pitchFamily="18" charset="0"/>
              <a:cs typeface="Times New Roman" pitchFamily="18" charset="0"/>
            </a:endParaRPr>
          </a:p>
          <a:p>
            <a:pPr marL="930275" lvl="1">
              <a:spcBef>
                <a:spcPts val="500"/>
              </a:spcBef>
              <a:spcAft>
                <a:spcPts val="500"/>
              </a:spcAft>
            </a:pPr>
            <a:r>
              <a:rPr lang="sr-Cyrl-RS" altLang="sr-Latn-RS" sz="1700" smtClean="0">
                <a:latin typeface="Times New Roman" pitchFamily="18" charset="0"/>
                <a:cs typeface="Times New Roman" pitchFamily="18" charset="0"/>
              </a:rPr>
              <a:t>То одговара инвестицијама за производњу додатних 5.000 GW</a:t>
            </a:r>
            <a:r>
              <a:rPr lang="sr-Latn-RS" altLang="sr-Latn-RS" sz="170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Cyrl-RS" altLang="sr-Latn-RS" sz="1700" smtClean="0">
                <a:latin typeface="Times New Roman" pitchFamily="18" charset="0"/>
                <a:cs typeface="Times New Roman" pitchFamily="18" charset="0"/>
              </a:rPr>
              <a:t> електричне енергије које би ЕПС требало да обезбеди до краја 2027. (15% садашње производње)</a:t>
            </a:r>
            <a:endParaRPr lang="sr-Latn-RS" altLang="sr-Latn-RS" sz="1700" smtClean="0">
              <a:latin typeface="Times New Roman" pitchFamily="18" charset="0"/>
              <a:cs typeface="Times New Roman" pitchFamily="18" charset="0"/>
            </a:endParaRPr>
          </a:p>
          <a:p>
            <a:pPr marL="1162050" lvl="2" indent="-266700">
              <a:spcBef>
                <a:spcPts val="500"/>
              </a:spcBef>
              <a:spcAft>
                <a:spcPts val="500"/>
              </a:spcAft>
              <a:buFont typeface="Calibri" pitchFamily="34" charset="0"/>
              <a:buAutoNum type="arabicPeriod"/>
            </a:pPr>
            <a:r>
              <a:rPr lang="ru-RU" altLang="sr-Latn-RS" sz="1600" smtClean="0">
                <a:latin typeface="Times New Roman" pitchFamily="18" charset="0"/>
                <a:cs typeface="Times New Roman" pitchFamily="18" charset="0"/>
              </a:rPr>
              <a:t>Мора да замени застарела постројења предвиђена за гашење (губитак од око 2.000 GWh електричне енергије колико је износила просечна годишња производња ових постројења у периоду 2006-2017.) </a:t>
            </a:r>
          </a:p>
          <a:p>
            <a:pPr marL="1162050" lvl="2" indent="-266700">
              <a:spcBef>
                <a:spcPts val="500"/>
              </a:spcBef>
              <a:spcAft>
                <a:spcPts val="500"/>
              </a:spcAft>
              <a:buFont typeface="Calibri" pitchFamily="34" charset="0"/>
              <a:buAutoNum type="arabicPeriod"/>
            </a:pPr>
            <a:r>
              <a:rPr lang="ru-RU" altLang="sr-Latn-RS" sz="1600" smtClean="0">
                <a:latin typeface="Times New Roman" pitchFamily="18" charset="0"/>
                <a:cs typeface="Times New Roman" pitchFamily="18" charset="0"/>
              </a:rPr>
              <a:t>Због очекиваног раста тражње домаћинстава и привреде који процењујемо на најмање 3.000 GWh (у случају динамичније привредне активности може и до 5.000 GWh)</a:t>
            </a:r>
            <a:endParaRPr lang="sr-Cyrl-RS" altLang="en-US" sz="1600" smtClean="0">
              <a:latin typeface="Times New Roman" pitchFamily="18" charset="0"/>
              <a:cs typeface="Times New Roman" pitchFamily="18" charset="0"/>
            </a:endParaRPr>
          </a:p>
          <a:p>
            <a:pPr marL="530225">
              <a:spcBef>
                <a:spcPts val="500"/>
              </a:spcBef>
              <a:spcAft>
                <a:spcPts val="500"/>
              </a:spcAft>
            </a:pPr>
            <a:r>
              <a:rPr lang="sr-Cyrl-RS" altLang="en-US" sz="2100" smtClean="0">
                <a:latin typeface="Times New Roman" pitchFamily="18" charset="0"/>
                <a:cs typeface="Times New Roman" pitchFamily="18" charset="0"/>
              </a:rPr>
              <a:t>Додатних преко 100 млн евра годишње </a:t>
            </a: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како би ЕПС испунио националне и европске прописе у области животне средине</a:t>
            </a:r>
            <a:endParaRPr lang="ru-RU" altLang="sr-Latn-RS" sz="2100" smtClean="0">
              <a:latin typeface="Times New Roman" pitchFamily="18" charset="0"/>
              <a:cs typeface="Times New Roman" pitchFamily="18" charset="0"/>
            </a:endParaRPr>
          </a:p>
          <a:p>
            <a:pPr marL="930275" lvl="1">
              <a:spcBef>
                <a:spcPts val="500"/>
              </a:spcBef>
              <a:spcAft>
                <a:spcPts val="500"/>
              </a:spcAft>
            </a:pPr>
            <a:r>
              <a:rPr lang="sr-Cyrl-RS" altLang="sr-Latn-RS" sz="1700" smtClean="0">
                <a:latin typeface="Times New Roman" pitchFamily="18" charset="0"/>
                <a:cs typeface="Times New Roman" pitchFamily="18" charset="0"/>
              </a:rPr>
              <a:t>Изградња постројења за одсумпоравање, смањење емисија оксида азота и прашкастих материја; изградњу савременог система за управљање отпадом; постројења за третман отпадних вода </a:t>
            </a:r>
          </a:p>
        </p:txBody>
      </p:sp>
      <p:sp>
        <p:nvSpPr>
          <p:cNvPr id="1229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352225-6F35-428A-82B6-4A2084B7825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07950" y="44450"/>
            <a:ext cx="9036050" cy="792163"/>
          </a:xfrm>
        </p:spPr>
        <p:txBody>
          <a:bodyPr/>
          <a:lstStyle/>
          <a:p>
            <a:pPr eaLnBrk="1" hangingPunct="1"/>
            <a:r>
              <a:rPr lang="ru-RU" altLang="sr-Latn-RS" sz="2900" smtClean="0">
                <a:latin typeface="Times New Roman" pitchFamily="18" charset="0"/>
                <a:cs typeface="Times New Roman" pitchFamily="18" charset="0"/>
              </a:rPr>
              <a:t>ЕПС тренутно није способан за толико повећање улагања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79388" y="981075"/>
            <a:ext cx="8713787" cy="5545138"/>
          </a:xfrm>
        </p:spPr>
        <p:txBody>
          <a:bodyPr/>
          <a:lstStyle/>
          <a:p>
            <a:pPr marL="133350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ru-RU" altLang="en-US" sz="2000" dirty="0" smtClean="0">
                <a:latin typeface="Times New Roman" pitchFamily="18" charset="0"/>
                <a:cs typeface="Times New Roman" pitchFamily="18" charset="0"/>
              </a:rPr>
              <a:t>ЕПС једва профитабилан, годишњи профит од 2015. до 2018. испод 40 млн евра у просеку (у 2018. </a:t>
            </a:r>
            <a:r>
              <a:rPr lang="ru-RU" altLang="en-US" sz="2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sr-Cyrl-RS" altLang="en-US" sz="20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en-US" sz="2000" smtClean="0">
                <a:latin typeface="Times New Roman" pitchFamily="18" charset="0"/>
                <a:cs typeface="Times New Roman" pitchFamily="18" charset="0"/>
              </a:rPr>
              <a:t>тварио </a:t>
            </a:r>
            <a:r>
              <a:rPr lang="ru-RU" altLang="en-US" sz="2000" smtClean="0">
                <a:latin typeface="Times New Roman" pitchFamily="18" charset="0"/>
                <a:cs typeface="Times New Roman" pitchFamily="18" charset="0"/>
              </a:rPr>
              <a:t>и мањи губитак) 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ru-RU" altLang="en-US" sz="1600" dirty="0" smtClean="0">
                <a:latin typeface="Times New Roman" pitchFamily="18" charset="0"/>
                <a:cs typeface="Times New Roman" pitchFamily="18" charset="0"/>
              </a:rPr>
              <a:t>То значи да тренутно ЕПС може да инвестира тек нешто више од нивоа амортизације, тј. испод 400 млн евра</a:t>
            </a:r>
          </a:p>
          <a:p>
            <a:pPr marL="133350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ru-RU" altLang="en-US" sz="2000" dirty="0" smtClean="0">
                <a:latin typeface="Times New Roman" pitchFamily="18" charset="0"/>
                <a:cs typeface="Times New Roman" pitchFamily="18" charset="0"/>
              </a:rPr>
              <a:t>ЕПС би морао да има трајан профит од бар 200-250 млн евра годишње да би имао довољно средстава за инвестирање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ru-RU" altLang="en-US" sz="1600" dirty="0" smtClean="0">
                <a:latin typeface="Times New Roman" pitchFamily="18" charset="0"/>
                <a:cs typeface="Times New Roman" pitchFamily="18" charset="0"/>
              </a:rPr>
              <a:t>Или за враћање дуга у будућности уколико се сада задужи за инвестиције</a:t>
            </a:r>
          </a:p>
          <a:p>
            <a:pPr marL="133350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ru-RU" altLang="en-US" sz="2000" dirty="0" smtClean="0">
                <a:latin typeface="Times New Roman" pitchFamily="18" charset="0"/>
                <a:cs typeface="Times New Roman" pitchFamily="18" charset="0"/>
              </a:rPr>
              <a:t>Профит од 200-250 млн евра није преамбициозан, заправо је уобичајен за предузеће те величине и делатности (компаративна анализа)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ru-RU" altLang="en-US" sz="1600" dirty="0" smtClean="0">
                <a:latin typeface="Times New Roman" pitchFamily="18" charset="0"/>
                <a:cs typeface="Times New Roman" pitchFamily="18" charset="0"/>
              </a:rPr>
              <a:t>Тек око 60% просечне профитабилности упоредивих европских предузећа (посматрано као принос на капитал)</a:t>
            </a:r>
          </a:p>
          <a:p>
            <a:pPr marL="133350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sr-Cyrl-RS" altLang="en-US" sz="2000" dirty="0" smtClean="0">
                <a:latin typeface="Times New Roman" pitchFamily="18" charset="0"/>
                <a:cs typeface="Times New Roman" pitchFamily="18" charset="0"/>
              </a:rPr>
              <a:t>Да би ЕПС преокренуо лоше пословање и достигао очекивану профитабилност мора решити велики број конкретних проблема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sr-Cyrl-RS" altLang="en-US" sz="1600" dirty="0" smtClean="0">
                <a:latin typeface="Times New Roman" pitchFamily="18" charset="0"/>
                <a:cs typeface="Times New Roman" pitchFamily="18" charset="0"/>
              </a:rPr>
              <a:t>Вишак запослених, превелике просечне плате, велики технички губици и крађе, ниска цена за домаћинства, лоше управљање (припајање неуспешних предузећа), толерисање неплаћања струје, претеране уплате у буџет (по различитим основама)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300"/>
              </a:spcAft>
            </a:pPr>
            <a:r>
              <a:rPr lang="sr-Cyrl-RS" altLang="en-US" sz="1600" dirty="0" smtClean="0">
                <a:latin typeface="Times New Roman" pitchFamily="18" charset="0"/>
                <a:cs typeface="Times New Roman" pitchFamily="18" charset="0"/>
              </a:rPr>
              <a:t>Повећање цене електричне енергије за домаћинства јесте неопходно, али није довољно да ЕПС постане успешан и да обезбеди довољно инвестиција</a:t>
            </a:r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C6999F-FABE-40F5-A560-3EE587A5410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7950" y="44450"/>
            <a:ext cx="9036050" cy="792163"/>
          </a:xfrm>
        </p:spPr>
        <p:txBody>
          <a:bodyPr/>
          <a:lstStyle/>
          <a:p>
            <a:pPr eaLnBrk="1" hangingPunct="1"/>
            <a:r>
              <a:rPr lang="ru-RU" altLang="sr-Latn-RS" sz="2900" smtClean="0">
                <a:latin typeface="Times New Roman" pitchFamily="18" charset="0"/>
                <a:cs typeface="Times New Roman" pitchFamily="18" charset="0"/>
              </a:rPr>
              <a:t>Бар 10% вишка запослених, уз лошу структуру и превисоке просечне плате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813425"/>
          </a:xfrm>
        </p:spPr>
        <p:txBody>
          <a:bodyPr/>
          <a:lstStyle/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Убедљиво највећи појединачни расход предузећа зараде, на то ЕПС даје 30% својих прихода 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600" smtClean="0">
                <a:latin typeface="Times New Roman" pitchFamily="18" charset="0"/>
                <a:cs typeface="Times New Roman" pitchFamily="18" charset="0"/>
              </a:rPr>
              <a:t>Упоредива европска предузећа, са сличном структуром производње, за зараде издвајају око 20% прихода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600" smtClean="0">
                <a:latin typeface="Times New Roman" pitchFamily="18" charset="0"/>
                <a:cs typeface="Times New Roman" pitchFamily="18" charset="0"/>
              </a:rPr>
              <a:t>Разлог није ниска цена електричне енергије – ЕПС би био као упоредива предузећа ако би цена за домаћинства порасла за 100% – већ вишак запослених и велике просечне плате </a:t>
            </a:r>
          </a:p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Компаративна анализа – вишак бар 10% запослених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600" smtClean="0">
                <a:latin typeface="Times New Roman" pitchFamily="18" charset="0"/>
                <a:cs typeface="Times New Roman" pitchFamily="18" charset="0"/>
              </a:rPr>
              <a:t>Одавно препознато, али се рационализација броја запослених обавља стихијски уз добровољне одласке у пензију (и великодушне отпремнине)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600" smtClean="0">
                <a:latin typeface="Times New Roman" pitchFamily="18" charset="0"/>
                <a:cs typeface="Times New Roman" pitchFamily="18" charset="0"/>
              </a:rPr>
              <a:t>Ефекат скроман, доводи до накнадног запошљавања јер одлазе потребни радници</a:t>
            </a:r>
          </a:p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Просечна примања у ЕПС-у превисока – у 2020. биће око 100.000 динара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sr-Cyrl-RS" altLang="en-US" sz="1600" smtClean="0">
                <a:latin typeface="Times New Roman" pitchFamily="18" charset="0"/>
                <a:cs typeface="Times New Roman" pitchFamily="18" charset="0"/>
              </a:rPr>
              <a:t>ЕПС није умањио зараде као држава и друга јавна предузећа у 2014, а од тада их стално повећавао 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sr-Cyrl-RS" altLang="en-US" sz="1600" smtClean="0">
                <a:latin typeface="Times New Roman" pitchFamily="18" charset="0"/>
                <a:cs typeface="Times New Roman" pitchFamily="18" charset="0"/>
              </a:rPr>
              <a:t>Просечна зарада неквалификованих радника у 2017. била 56.800 динара (20% преко просечне зараде у земљи у тој години), а највиша 180-190.000 динара – велика компресија </a:t>
            </a:r>
          </a:p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sr-Cyrl-RS" altLang="en-US" sz="2100" smtClean="0">
                <a:latin typeface="Times New Roman" pitchFamily="18" charset="0"/>
                <a:cs typeface="Times New Roman" pitchFamily="18" charset="0"/>
              </a:rPr>
              <a:t>Оваква расподела плата стимулише запошљавање мање продуктивних запослених и одлазак стручњака – погоршава се структура запослених</a:t>
            </a:r>
          </a:p>
        </p:txBody>
      </p:sp>
      <p:sp>
        <p:nvSpPr>
          <p:cNvPr id="1434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BDDEBE-38E7-47F4-90FF-5BC2A2F79890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7950" y="-17463"/>
            <a:ext cx="9036050" cy="638176"/>
          </a:xfrm>
        </p:spPr>
        <p:txBody>
          <a:bodyPr/>
          <a:lstStyle/>
          <a:p>
            <a:pPr eaLnBrk="1" hangingPunct="1"/>
            <a:r>
              <a:rPr lang="ru-RU" altLang="sr-Latn-RS" sz="2900" smtClean="0">
                <a:latin typeface="Times New Roman" pitchFamily="18" charset="0"/>
                <a:cs typeface="Times New Roman" pitchFamily="18" charset="0"/>
              </a:rPr>
              <a:t>Цена електричне енергије мора да се повећа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79388" y="476250"/>
            <a:ext cx="8713787" cy="1584325"/>
          </a:xfrm>
        </p:spPr>
        <p:txBody>
          <a:bodyPr/>
          <a:lstStyle/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Тренутна цена нерентабилна – све земље региона (и оне са нижим примањима од Србије) имају већу цену за домаћинства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Цен</a:t>
            </a:r>
            <a:r>
              <a:rPr lang="sr-Cyrl-RS" altLang="en-US" sz="170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 струје не може да буде део социјалне политике, за социјално угрожене дати субвенције, а не ниску цену за све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Нижа цена у односу на друге енергенте подстиче нерационалну потрошњу струје</a:t>
            </a:r>
            <a:endParaRPr lang="sr-Latn-RS" altLang="en-US" sz="1700" smtClean="0">
              <a:latin typeface="Times New Roman" pitchFamily="18" charset="0"/>
              <a:cs typeface="Times New Roman" pitchFamily="18" charset="0"/>
            </a:endParaRPr>
          </a:p>
          <a:p>
            <a:pPr marL="952500" lvl="2" algn="just" eaLnBrk="1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sr-Cyrl-RS" altLang="en-US" sz="1300" smtClean="0">
                <a:latin typeface="Times New Roman" pitchFamily="18" charset="0"/>
                <a:cs typeface="Times New Roman" pitchFamily="18" charset="0"/>
              </a:rPr>
              <a:t>Цена струје у Србији 35% нижа него у региону, цена гаса за домаћинства (грејање) нешто већа него у региону па се уместо даљинског грејања подстиче грејање на струју</a:t>
            </a:r>
            <a:endParaRPr lang="ru-RU" altLang="en-US" sz="13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6E476D-9227-49FE-BE44-4B1CD2E84B2D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51520" y="2492896"/>
          <a:ext cx="8640960" cy="4228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9036050" cy="792162"/>
          </a:xfrm>
        </p:spPr>
        <p:txBody>
          <a:bodyPr/>
          <a:lstStyle/>
          <a:p>
            <a:pPr eaLnBrk="1" hangingPunct="1"/>
            <a:r>
              <a:rPr lang="ru-RU" altLang="sr-Latn-RS" sz="2900" smtClean="0">
                <a:latin typeface="Times New Roman" pitchFamily="18" charset="0"/>
                <a:cs typeface="Times New Roman" pitchFamily="18" charset="0"/>
              </a:rPr>
              <a:t>ЕПС мора да престане да преузима на себе губитке других државних предузећа 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79388" y="1216025"/>
            <a:ext cx="8713787" cy="5453063"/>
          </a:xfrm>
        </p:spPr>
        <p:txBody>
          <a:bodyPr/>
          <a:lstStyle/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Проблем ненаплаћених потраживања смањен са приватизацијом Железаре, РТБ Бора и реформом Железница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Али и у 2019. струју не плаћају Ресавица, ГСП Београд, Јумко, Политика, Енергетика Крагујевац и друга неуспешна, махом државна, предузећа</a:t>
            </a:r>
          </a:p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Посебан проблем – поновно припајање предузећа губиташа који су некада били део великог система ЕПС-а 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ЕПС би требало да се ослобађа нерационалних целина које се не баве основном делатношћу, а да евентулне подизвођаче тражи по тржишним условима </a:t>
            </a:r>
          </a:p>
          <a:p>
            <a:pPr marL="933450" lvl="2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600" smtClean="0">
                <a:latin typeface="Times New Roman" pitchFamily="18" charset="0"/>
                <a:cs typeface="Times New Roman" pitchFamily="18" charset="0"/>
              </a:rPr>
              <a:t>Уместо тога, овај  нормалан економски процес преокренут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Последње спајање (2018) предузећа Колубара грађевинар – 600 запослених, просечан годишњи губитак од 600 млн динара</a:t>
            </a:r>
          </a:p>
          <a:p>
            <a:pPr marL="933450" lvl="2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sr-Cyrl-CS" altLang="sr-Latn-RS" sz="1600" smtClean="0">
                <a:latin typeface="Times New Roman" pitchFamily="18" charset="0"/>
                <a:cs typeface="Times New Roman" pitchFamily="18" charset="0"/>
              </a:rPr>
              <a:t>Грађевинар осим грађевинских радова производи ПВЦ столарију, намештај, а управља и воћно-лозним расадником</a:t>
            </a:r>
            <a:endParaRPr lang="ru-RU" altLang="en-US" sz="160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Пре Грађевинара припајани Колубара метал (2013), Колубара услуге (2014) и други</a:t>
            </a:r>
          </a:p>
          <a:p>
            <a:pPr marL="133350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sr-Cyrl-RS" altLang="en-US" sz="2100" smtClean="0">
                <a:latin typeface="Times New Roman" pitchFamily="18" charset="0"/>
                <a:cs typeface="Times New Roman" pitchFamily="18" charset="0"/>
              </a:rPr>
              <a:t>Требало би сузбити и прекомерне уплате предузећа у буџет </a:t>
            </a:r>
          </a:p>
          <a:p>
            <a:pPr marL="533400" lvl="1" indent="-266700" algn="just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altLang="en-US" sz="1700" smtClean="0">
                <a:latin typeface="Times New Roman" pitchFamily="18" charset="0"/>
                <a:cs typeface="Times New Roman" pitchFamily="18" charset="0"/>
              </a:rPr>
              <a:t>Од 2015. уплаћено по различитим основама 250 млн евра, која су могла бити усмерена у инвестиције</a:t>
            </a:r>
            <a:endParaRPr lang="sr-Cyrl-RS" altLang="en-US" sz="17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837CD2-4318-4079-9075-A25099E7FB8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9036050" cy="792162"/>
          </a:xfrm>
        </p:spPr>
        <p:txBody>
          <a:bodyPr/>
          <a:lstStyle/>
          <a:p>
            <a:pPr eaLnBrk="1" hangingPunct="1"/>
            <a:r>
              <a:rPr lang="ru-RU" altLang="en-US" sz="2900" smtClean="0">
                <a:latin typeface="Times New Roman" pitchFamily="18" charset="0"/>
                <a:cs typeface="Times New Roman" pitchFamily="18" charset="0"/>
              </a:rPr>
              <a:t>Преглед неопходних реформи за унапређење </a:t>
            </a:r>
            <a:br>
              <a:rPr lang="ru-RU" altLang="en-US" sz="29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en-US" sz="2900" smtClean="0">
                <a:latin typeface="Times New Roman" pitchFamily="18" charset="0"/>
                <a:cs typeface="Times New Roman" pitchFamily="18" charset="0"/>
              </a:rPr>
              <a:t>пословања ЕПС-а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9C79BB-328B-4E0E-9AE3-968D0E52F86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188" y="1125538"/>
          <a:ext cx="7705725" cy="3382965"/>
        </p:xfrm>
        <a:graphic>
          <a:graphicData uri="http://schemas.openxmlformats.org/drawingml/2006/table">
            <a:tbl>
              <a:tblPr/>
              <a:tblGrid>
                <a:gridCol w="469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Мере 2020-2022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Уштеда/повећање прихода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28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Оптимизација броја запослених </a:t>
                      </a:r>
                      <a:b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(уз побољшање њихове структуре)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&gt;50 млн евра</a:t>
                      </a:r>
                    </a:p>
                  </a:txBody>
                  <a:tcPr marL="7621" marR="7621" marT="76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Повећање цене струје (15%)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млн евра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Смањење ненаплаћених потраживања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млн евра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Смањење техничких губитака и крађа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млн евра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Остале потребне мере (без квантификације уштеда)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Контрола/смањење просечне зараде</a:t>
                      </a:r>
                    </a:p>
                  </a:txBody>
                  <a:tcPr marL="18290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(уз повећање распона најнижих и највиших зарада)</a:t>
                      </a:r>
                    </a:p>
                  </a:txBody>
                  <a:tcPr marL="18290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Издвајање </a:t>
                      </a:r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noncore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делатности из система</a:t>
                      </a:r>
                    </a:p>
                  </a:txBody>
                  <a:tcPr marL="18290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Престанак прекомерних уплата у буџет</a:t>
                      </a:r>
                    </a:p>
                  </a:txBody>
                  <a:tcPr marL="18290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35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Укупно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&gt;230 млн евра</a:t>
                      </a:r>
                    </a:p>
                  </a:txBody>
                  <a:tcPr marL="7621" marR="7621" marT="7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7441" name="TextBox 7"/>
          <p:cNvSpPr txBox="1">
            <a:spLocks noChangeArrowheads="1"/>
          </p:cNvSpPr>
          <p:nvPr/>
        </p:nvSpPr>
        <p:spPr bwMode="auto">
          <a:xfrm>
            <a:off x="107950" y="4652963"/>
            <a:ext cx="903605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r-Cyrl-RS" altLang="en-US" sz="2100">
                <a:latin typeface="Times New Roman" pitchFamily="18" charset="0"/>
                <a:cs typeface="Times New Roman" pitchFamily="18" charset="0"/>
              </a:rPr>
              <a:t>Комбинацијом наведених мера може се постићи довољна профитабилност за неопходно повећање инвестиција ЕПС-а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Cyrl-RS" altLang="en-US" sz="1700">
                <a:latin typeface="Times New Roman" pitchFamily="18" charset="0"/>
                <a:cs typeface="Times New Roman" pitchFamily="18" charset="0"/>
              </a:rPr>
              <a:t>Али важно је да се мере не спроводе изоловано (само повећање цена није довољно без других реформи)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Cyrl-RS" altLang="en-US" sz="1700">
                <a:latin typeface="Times New Roman" pitchFamily="18" charset="0"/>
                <a:cs typeface="Times New Roman" pitchFamily="18" charset="0"/>
              </a:rPr>
              <a:t>И да се са правим реформама напокон отпочне – све што је урађено у претходних пет година ни изблиза не одговара величини проблема</a:t>
            </a:r>
            <a:endParaRPr lang="ru-RU" altLang="en-US" sz="17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9388" y="44450"/>
            <a:ext cx="8821737" cy="593725"/>
          </a:xfrm>
        </p:spPr>
        <p:txBody>
          <a:bodyPr/>
          <a:lstStyle/>
          <a:p>
            <a:pPr eaLnBrk="1" hangingPunct="1"/>
            <a:r>
              <a:rPr lang="sr-Cyrl-RS" altLang="sr-Latn-RS" sz="3000" smtClean="0">
                <a:latin typeface="Times New Roman" pitchFamily="18" charset="0"/>
                <a:cs typeface="Times New Roman" pitchFamily="18" charset="0"/>
              </a:rPr>
              <a:t>Основне оцене</a:t>
            </a:r>
            <a:endParaRPr lang="sr-Latn-CS" altLang="sr-Latn-R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4925" y="836613"/>
            <a:ext cx="8928100" cy="568801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2200" smtClean="0">
                <a:latin typeface="Times New Roman" pitchFamily="18" charset="0"/>
                <a:cs typeface="Times New Roman" pitchFamily="18" charset="0"/>
              </a:rPr>
              <a:t>Предложени буџет за 2020. начелно добар – ако се искључе погрешне економске политике наслеђене из ребаланса за 2019. годину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700" smtClean="0">
                <a:latin typeface="Times New Roman" pitchFamily="18" charset="0"/>
                <a:cs typeface="Times New Roman" pitchFamily="18" charset="0"/>
              </a:rPr>
              <a:t>Највећа ставка расхода у 2020. – зараде запослених – већ била економски лоше дефинисана пре израде буџета (повећање плата за 9,6% ребалансом за 2019. годину)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700" smtClean="0">
                <a:latin typeface="Times New Roman" pitchFamily="18" charset="0"/>
                <a:cs typeface="Times New Roman" pitchFamily="18" charset="0"/>
              </a:rPr>
              <a:t>Кад се изузму зараде, преостала средства углавном добро расподељена (пораст јавних инвестиција, „швајцарска“ формула за пензије, смањење пореског оптерећења рада…)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2200" smtClean="0">
                <a:latin typeface="Times New Roman" pitchFamily="18" charset="0"/>
                <a:cs typeface="Times New Roman" pitchFamily="18" charset="0"/>
              </a:rPr>
              <a:t>Ревидирана фискална стратегија не доноси очекивана унапређења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Опет се одлажу увођење платних разреда и укидање забране запошљавања, нема јасног плана шта су приоритети државе за инвестирање…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ru-RU" altLang="en-US" sz="2100" smtClean="0">
                <a:latin typeface="Times New Roman" pitchFamily="18" charset="0"/>
                <a:cs typeface="Times New Roman" pitchFamily="18" charset="0"/>
              </a:rPr>
              <a:t>ЕПС сада на прекретници – дугогодишње лоше пословање и мањак инвестиција долазе на наплату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700" smtClean="0">
                <a:latin typeface="Times New Roman" pitchFamily="18" charset="0"/>
                <a:cs typeface="Times New Roman" pitchFamily="18" charset="0"/>
              </a:rPr>
              <a:t>Потребне годишње инвестиције од око 600 млн евра за нове производне капацитете и смањење загађења – ЕПС за то повећање ни финансијски ни оперативно није спреман </a:t>
            </a:r>
            <a:endParaRPr lang="sr-Cyrl-RS" altLang="en-US" sz="180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Повећање цене није довољно, морају се решити проблеми вишка запослених, великих техничких губитака, припајања губиташа, ненаплаћених потраживања…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Годинама познати проблеми, а још нема реакције Владе</a:t>
            </a:r>
            <a:endParaRPr lang="sr-Cyrl-RS" altLang="en-US" sz="17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DA1AA1-89DF-46CD-BD6A-FA2771CE3A8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79388" y="20638"/>
            <a:ext cx="8821737" cy="815975"/>
          </a:xfrm>
        </p:spPr>
        <p:txBody>
          <a:bodyPr/>
          <a:lstStyle/>
          <a:p>
            <a:pPr eaLnBrk="1" hangingPunct="1"/>
            <a:r>
              <a:rPr lang="sr-Cyrl-RS" altLang="sr-Latn-RS" sz="3000" smtClean="0">
                <a:latin typeface="Times New Roman" pitchFamily="18" charset="0"/>
                <a:cs typeface="Times New Roman" pitchFamily="18" charset="0"/>
              </a:rPr>
              <a:t>Предложеним буџетом расположива средства начелно добро планирана</a:t>
            </a:r>
            <a:endParaRPr lang="sr-Latn-CS" altLang="sr-Latn-R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4925" y="981075"/>
            <a:ext cx="8928100" cy="5903913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2200" smtClean="0">
                <a:latin typeface="Times New Roman" pitchFamily="18" charset="0"/>
                <a:cs typeface="Times New Roman" pitchFamily="18" charset="0"/>
              </a:rPr>
              <a:t>Предвиђен одговарајући низак дефицит републичког буџета од 0,3% БДП-а (а читаве државе од 0,5% БДП-а)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Овакав дефицит обезбеђује макроекономску стабилност и смањује јавни дуг за око 2 п.п. БДП-а годишње (дуг пада на око 50% БДП-а на крају 2020. године) 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ru-RU" altLang="en-US" sz="2200" smtClean="0">
                <a:latin typeface="Times New Roman" pitchFamily="18" charset="0"/>
                <a:cs typeface="Times New Roman" pitchFamily="18" charset="0"/>
              </a:rPr>
              <a:t>Јавни приходи и јавни расходи планирани конзервативно и кредибилно – нема изражених ризика да дефицит пробије план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Вероватно ће опет резултат током године бити бољи од очекивања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Могући вишак не би требало потрошити као у 2019. на плате, огромне расходе за опремање војске и полиције, кредите у „швајцарцима“, већ на оправдане инфраструктурне пројекте 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2200" smtClean="0">
                <a:latin typeface="Times New Roman" pitchFamily="18" charset="0"/>
                <a:cs typeface="Times New Roman" pitchFamily="18" charset="0"/>
              </a:rPr>
              <a:t>Буџетски календар напокон почиње да се поштује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Довољно времена за разматрање буџета и расправу у Скупштини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2200" smtClean="0">
                <a:latin typeface="Times New Roman" pitchFamily="18" charset="0"/>
                <a:cs typeface="Times New Roman" pitchFamily="18" charset="0"/>
              </a:rPr>
              <a:t>Нешто побољшана структура прихода и расхода буџета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Планирано солидно повећање јавних инвестиција у инфраструктуру и смањење фискалног оптерећења рада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Могло је бити знатно веће да плате нису прекомерно повећане ребалансом буџета</a:t>
            </a: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E3875C-0324-4042-BA77-A16130E3E45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07950" y="96838"/>
            <a:ext cx="9036050" cy="955675"/>
          </a:xfrm>
        </p:spPr>
        <p:txBody>
          <a:bodyPr/>
          <a:lstStyle/>
          <a:p>
            <a:pPr eaLnBrk="1" hangingPunct="1"/>
            <a:r>
              <a:rPr lang="sr-Cyrl-RS" altLang="sr-Latn-RS" sz="2900" smtClean="0">
                <a:latin typeface="Times New Roman" pitchFamily="18" charset="0"/>
                <a:cs typeface="Times New Roman" pitchFamily="18" charset="0"/>
              </a:rPr>
              <a:t>Због прекомерног повећања плата, пореско растерећење упола мање од могућег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8569325" cy="532923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Већ другу годину заредом знатно веће повећање плата у општој држави од економски оправданог (раст БДП-а)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просеку плате у 2019. повећане 9%, а у 2020. чак 9,6% </a:t>
            </a:r>
            <a:r>
              <a:rPr lang="sr-Cyrl-R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номинални БДП у обе године расте 5-6%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Крши се један од основних принципа одговорне фискалне политике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за плате онемогућили снажније смањење пореза привреди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Фискални савет предлагао (септембар 2019) смањење доприноса и пореза на рад за преко 150 млн евра</a:t>
            </a:r>
          </a:p>
          <a:p>
            <a:pPr marL="933450" lvl="2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sr-Cyrl-R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Економски добро – н</a:t>
            </a: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селективан и ефикасан подстицај приватном сектору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 се међутим одлучила за претерано и економски непродуктивно повећање зарада у јавном сектору (за смањење пореза остало мање од пола могућих средстава)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 се већ десило и прошле године у буџету за 2019. годину </a:t>
            </a:r>
          </a:p>
          <a:p>
            <a:pPr marL="133350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Двогодишње смањење фискалног оптерећења рада могло да буде важан стимуланс привреди (смањење са 63% на 58%) 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Због прекомерног повећања зарада фискално оптерећење умањено са 63 на 61%</a:t>
            </a:r>
            <a:endParaRPr lang="sr-Cyrl-RS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BAD2A4-E588-4F4D-9E34-6F962F95F1F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07950" y="25400"/>
            <a:ext cx="9036050" cy="955675"/>
          </a:xfrm>
        </p:spPr>
        <p:txBody>
          <a:bodyPr/>
          <a:lstStyle/>
          <a:p>
            <a:pPr eaLnBrk="1" hangingPunct="1"/>
            <a:r>
              <a:rPr lang="sr-Cyrl-RS" altLang="sr-Latn-RS" sz="2900" smtClean="0">
                <a:latin typeface="Times New Roman" pitchFamily="18" charset="0"/>
                <a:cs typeface="Times New Roman" pitchFamily="18" charset="0"/>
              </a:rPr>
              <a:t>Србија све даље од уређеног система зарада и запослености у јавном сектору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569325" cy="5545137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Повећања по министарствима одређена паушално у распону од 8 до 15%, без било каквих пратећих анализа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 даље од уређеног система зарада – зашто инжењер у МУП-у добија више него у Министарству грађевинарства?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Увођење јединственог и уређеног система платних разреда поново се одлаже, сада у 2021. (</a:t>
            </a:r>
            <a:r>
              <a:rPr lang="sr-Cyrl-R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евидирана Фискална стратегија)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Није више кредибилно: из године у годину се најављује (па одлаже), а у међувремену спроводе се мере које иду у супротном смеру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Кризна мера забране </a:t>
            </a:r>
            <a:r>
              <a:rPr lang="sr-Cyrl-R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запошљавања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поново продужена иако </a:t>
            </a:r>
            <a:r>
              <a:rPr lang="sr-Cyrl-R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Влада </a:t>
            </a:r>
            <a:r>
              <a:rPr lang="sr-Cyrl-R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летос најавила њено укидање</a:t>
            </a:r>
            <a:endParaRPr lang="sr-Cyrl-R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Првобитно планирано да траје до краја 2015, а до тада да се дефинишу оправдане потребе државе за бројем и структуром запослених – није урађено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Економски штетна – довела до великих мањкова у важним деловима јавног сектора и снажног повећања запослених на одређено (раст од око 60% од увођења мере) 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/>
            </a:pPr>
            <a:r>
              <a:rPr lang="sr-Cyrl-RS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 ово летос експлицитно препознала у нацрту Фискалне стратегије и најавила укидање, али свега неколико месеци касније, у ревидираној Стратегији, одустала</a:t>
            </a:r>
          </a:p>
        </p:txBody>
      </p:sp>
      <p:sp>
        <p:nvSpPr>
          <p:cNvPr id="717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9FDBC1-4935-40E1-803B-A848F57CA55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9036050" cy="792162"/>
          </a:xfrm>
        </p:spPr>
        <p:txBody>
          <a:bodyPr/>
          <a:lstStyle/>
          <a:p>
            <a:pPr eaLnBrk="1" hangingPunct="1"/>
            <a:r>
              <a:rPr lang="sr-Cyrl-RS" altLang="sr-Latn-RS" sz="2900" smtClean="0">
                <a:latin typeface="Times New Roman" pitchFamily="18" charset="0"/>
                <a:cs typeface="Times New Roman" pitchFamily="18" charset="0"/>
              </a:rPr>
              <a:t>Добар раст инвестиција, нарочито у просвети и здравству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79388" y="1125538"/>
            <a:ext cx="8856662" cy="5595937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2200" dirty="0" smtClean="0">
                <a:latin typeface="Times New Roman" pitchFamily="18" charset="0"/>
                <a:cs typeface="Times New Roman" pitchFamily="18" charset="0"/>
              </a:rPr>
              <a:t>Предложеним буџетом планиран раст јавних инвестиција од око 150 млн евра 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Стварни раст улагања у инфраструктуру још већи (око 200 млн евра) јер се у исто време смањују инвестиције у сектор безбедности (куповина опреме за војску и МУП)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И поред смањења ови расходи још увек 2,5 пута већи од просека земаља Централне и Источне Европе </a:t>
            </a:r>
          </a:p>
          <a:p>
            <a:pPr marL="133350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2100" dirty="0" smtClean="0">
                <a:latin typeface="Times New Roman" pitchFamily="18" charset="0"/>
                <a:cs typeface="Times New Roman" pitchFamily="18" charset="0"/>
              </a:rPr>
              <a:t>Инвестиције у путеве и железнице на сличном нивоу као у 2019. години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Заправо добро, </a:t>
            </a:r>
            <a:r>
              <a:rPr lang="ru-RU" altLang="en-US" sz="1700" dirty="0" smtClean="0">
                <a:latin typeface="Times New Roman" pitchFamily="18" charset="0"/>
                <a:cs typeface="Times New Roman" pitchFamily="18" charset="0"/>
              </a:rPr>
              <a:t>није </a:t>
            </a:r>
            <a:r>
              <a:rPr lang="ru-RU" altLang="en-US" sz="1700" dirty="0">
                <a:latin typeface="Times New Roman" pitchFamily="18" charset="0"/>
                <a:cs typeface="Times New Roman" pitchFamily="18" charset="0"/>
              </a:rPr>
              <a:t>дошло до застоја у изградњи саобраћајне мреже и након завршетка </a:t>
            </a:r>
            <a:r>
              <a:rPr lang="ru-RU" altLang="en-US" sz="1700" dirty="0" smtClean="0">
                <a:latin typeface="Times New Roman" pitchFamily="18" charset="0"/>
                <a:cs typeface="Times New Roman" pitchFamily="18" charset="0"/>
              </a:rPr>
              <a:t>великих </a:t>
            </a:r>
            <a:r>
              <a:rPr lang="ru-RU" altLang="en-US" sz="1700" dirty="0">
                <a:latin typeface="Times New Roman" pitchFamily="18" charset="0"/>
                <a:cs typeface="Times New Roman" pitchFamily="18" charset="0"/>
              </a:rPr>
              <a:t>пројеката (Коридор 10, деонице на Коридору 11)</a:t>
            </a: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3350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2100" dirty="0" smtClean="0">
                <a:latin typeface="Times New Roman" pitchFamily="18" charset="0"/>
                <a:cs typeface="Times New Roman" pitchFamily="18" charset="0"/>
              </a:rPr>
              <a:t>Веће инвестиције у просвету за око 8 млрд динара (повећање од 60%)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1700" dirty="0">
                <a:latin typeface="Times New Roman" pitchFamily="18" charset="0"/>
                <a:cs typeface="Times New Roman" pitchFamily="18" charset="0"/>
              </a:rPr>
              <a:t>Обнова 71 основне и средње школе (преко Канцеларије за јавна улагања), увођење </a:t>
            </a: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бежичног интернета </a:t>
            </a:r>
            <a:r>
              <a:rPr lang="sr-Cyrl-RS" altLang="en-US" sz="1700" dirty="0">
                <a:latin typeface="Times New Roman" pitchFamily="18" charset="0"/>
                <a:cs typeface="Times New Roman" pitchFamily="18" charset="0"/>
              </a:rPr>
              <a:t>и дигиталних учионица</a:t>
            </a: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, набавка наставног материјала, </a:t>
            </a:r>
            <a:r>
              <a:rPr lang="sr-Cyrl-RS" altLang="en-US" sz="1700" dirty="0">
                <a:latin typeface="Times New Roman" pitchFamily="18" charset="0"/>
                <a:cs typeface="Times New Roman" pitchFamily="18" charset="0"/>
              </a:rPr>
              <a:t>научно-технолошки парк у </a:t>
            </a: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Новом Саду </a:t>
            </a:r>
            <a:r>
              <a:rPr lang="sr-Cyrl-RS" altLang="en-US" sz="1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министарство </a:t>
            </a:r>
            <a:r>
              <a:rPr lang="sr-Cyrl-RS" altLang="en-US" sz="1700" dirty="0">
                <a:latin typeface="Times New Roman" pitchFamily="18" charset="0"/>
                <a:cs typeface="Times New Roman" pitchFamily="18" charset="0"/>
              </a:rPr>
              <a:t>Просвете)</a:t>
            </a:r>
          </a:p>
          <a:p>
            <a:pPr marL="133350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altLang="en-US" sz="2100" dirty="0" smtClean="0">
                <a:latin typeface="Times New Roman" pitchFamily="18" charset="0"/>
                <a:cs typeface="Times New Roman" pitchFamily="18" charset="0"/>
              </a:rPr>
              <a:t>Веће инвестиције у здравство за око 2 млрд динара (раст 40%)</a:t>
            </a:r>
          </a:p>
          <a:p>
            <a:pPr marL="5334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ru-RU" altLang="en-US" sz="1700" dirty="0">
                <a:latin typeface="Times New Roman" pitchFamily="18" charset="0"/>
                <a:cs typeface="Times New Roman" pitchFamily="18" charset="0"/>
              </a:rPr>
              <a:t>Наставак изградње и реконструкције клиничких центара Србије и набавка опреме здравствених установа</a:t>
            </a:r>
            <a:endParaRPr lang="sr-Cyrl-RS" alt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6AAD69-C837-4E12-9C1F-BBC5389AB11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7950" y="44450"/>
            <a:ext cx="9036050" cy="792163"/>
          </a:xfrm>
        </p:spPr>
        <p:txBody>
          <a:bodyPr/>
          <a:lstStyle/>
          <a:p>
            <a:pPr eaLnBrk="1" hangingPunct="1"/>
            <a:r>
              <a:rPr lang="sr-Cyrl-RS" altLang="sr-Latn-RS" sz="2900" smtClean="0">
                <a:latin typeface="Times New Roman" pitchFamily="18" charset="0"/>
                <a:cs typeface="Times New Roman" pitchFamily="18" charset="0"/>
              </a:rPr>
              <a:t>Али неоправдано изостала улагања у заштиту животне средине</a:t>
            </a:r>
            <a:endParaRPr lang="sr-Latn-CS" altLang="sr-Latn-RS" sz="2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79388" y="1123950"/>
            <a:ext cx="8713787" cy="5545138"/>
          </a:xfrm>
        </p:spPr>
        <p:txBody>
          <a:bodyPr/>
          <a:lstStyle/>
          <a:p>
            <a:pPr marL="133350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2100" smtClean="0">
                <a:latin typeface="Times New Roman" pitchFamily="18" charset="0"/>
                <a:cs typeface="Times New Roman" pitchFamily="18" charset="0"/>
              </a:rPr>
              <a:t>Комунална инфраструктура и заштита животне средине трајно запостављен део јавних инвестиција – угрожено здравље становника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Запуштени и недовољно изграђени: канализација, водоводи, пречишћивачи отпадних вода, депоније, уз то и велико загађење ваздуха</a:t>
            </a:r>
          </a:p>
          <a:p>
            <a:pPr marL="133350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2100" smtClean="0">
                <a:latin typeface="Times New Roman" pitchFamily="18" charset="0"/>
                <a:cs typeface="Times New Roman" pitchFamily="18" charset="0"/>
              </a:rPr>
              <a:t>У 2020. нису буџетирани капитални расходи за то иако се још од летос најављује у јавности да ће држава овде снажно повећати инвестиције 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У буџету отворена кредитна линија, али без конкретне ставке на расходима која би показала колико средстава ће се повући и за које намене – некредибилно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800" smtClean="0">
                <a:latin typeface="Times New Roman" pitchFamily="18" charset="0"/>
                <a:cs typeface="Times New Roman" pitchFamily="18" charset="0"/>
              </a:rPr>
              <a:t>Исто било и у буџету за 2019. годину – на крају ништа није повучено </a:t>
            </a:r>
          </a:p>
          <a:p>
            <a:pPr marL="133350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2100" smtClean="0">
                <a:latin typeface="Times New Roman" pitchFamily="18" charset="0"/>
                <a:cs typeface="Times New Roman" pitchFamily="18" charset="0"/>
              </a:rPr>
              <a:t>За заштиту животне средине и комуналну инфраструктуру требало одвојити преко 100 млн евра и приказати на расходима буџета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700" smtClean="0">
                <a:latin typeface="Times New Roman" pitchFamily="18" charset="0"/>
                <a:cs typeface="Times New Roman" pitchFamily="18" charset="0"/>
              </a:rPr>
              <a:t>Постоје спремни пројекти – санација општинских депонија, регионалне депоније (Нови Сад, Сомбор, Пирот, Прибој), пречишћивачи отпадних вода у 16 општина…</a:t>
            </a:r>
          </a:p>
          <a:p>
            <a:pPr marL="533400" lvl="1" indent="-266700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sr-Cyrl-RS" altLang="en-US" sz="1700" smtClean="0">
                <a:latin typeface="Times New Roman" pitchFamily="18" charset="0"/>
                <a:cs typeface="Times New Roman" pitchFamily="18" charset="0"/>
              </a:rPr>
              <a:t> Уколико се током године појави вишак средстава ово би морао бити приоритет за њихово трошење</a:t>
            </a:r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3F7881-6E51-4005-9C8A-F3EE2433623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4925" y="115888"/>
            <a:ext cx="9109075" cy="792162"/>
          </a:xfrm>
        </p:spPr>
        <p:txBody>
          <a:bodyPr/>
          <a:lstStyle/>
          <a:p>
            <a:pPr eaLnBrk="1" hangingPunct="1">
              <a:defRPr/>
            </a:pPr>
            <a:r>
              <a:rPr lang="sr-Cyrl-RS" altLang="sr-Latn-RS" sz="2850" dirty="0" smtClean="0">
                <a:latin typeface="Times New Roman" pitchFamily="18" charset="0"/>
                <a:cs typeface="Times New Roman" pitchFamily="18" charset="0"/>
              </a:rPr>
              <a:t>Потребно зауставити огроман раст расхода за плаћање казни и пенала</a:t>
            </a:r>
            <a:endParaRPr lang="sr-Latn-CS" altLang="sr-Latn-RS" sz="28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79388" y="1125538"/>
            <a:ext cx="8856662" cy="554355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altLang="en-US" sz="2100" dirty="0" smtClean="0">
                <a:latin typeface="Times New Roman" pitchFamily="18" charset="0"/>
                <a:cs typeface="Times New Roman" pitchFamily="18" charset="0"/>
              </a:rPr>
              <a:t>У 2020. планирано чак 22 млрд динара за плаћање казни и пенала из буџета Републике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altLang="en-US" sz="1700" dirty="0" smtClean="0">
                <a:latin typeface="Times New Roman" pitchFamily="18" charset="0"/>
                <a:cs typeface="Times New Roman" pitchFamily="18" charset="0"/>
              </a:rPr>
              <a:t>Повећано два пута у односу на 2017. и преко пет пута у односу на 2010. годину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altLang="en-US" sz="1700" dirty="0" smtClean="0">
                <a:latin typeface="Times New Roman" pitchFamily="18" charset="0"/>
                <a:cs typeface="Times New Roman" pitchFamily="18" charset="0"/>
              </a:rPr>
              <a:t>Износ идентичан инвестицијама државе у просвету, преко два пута већи од субвенција за инвеститоре – али ретко </a:t>
            </a:r>
            <a:r>
              <a:rPr lang="ru-RU" altLang="en-US" sz="1700" dirty="0"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altLang="en-US" sz="1700" dirty="0" smtClean="0">
                <a:latin typeface="Times New Roman" pitchFamily="18" charset="0"/>
                <a:cs typeface="Times New Roman" pitchFamily="18" charset="0"/>
              </a:rPr>
              <a:t>помиње у стручној и широј јавности  </a:t>
            </a:r>
          </a:p>
          <a:p>
            <a:pPr marL="1333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altLang="en-US" sz="2100" dirty="0">
                <a:latin typeface="Times New Roman" pitchFamily="18" charset="0"/>
                <a:cs typeface="Times New Roman" pitchFamily="18" charset="0"/>
              </a:rPr>
              <a:t>Највећи део ових расхода потиче од одштета које држава мора да плати због </a:t>
            </a:r>
            <a:r>
              <a:rPr lang="ru-RU" altLang="en-US" sz="2100" dirty="0" smtClean="0">
                <a:latin typeface="Times New Roman" pitchFamily="18" charset="0"/>
                <a:cs typeface="Times New Roman" pitchFamily="18" charset="0"/>
              </a:rPr>
              <a:t>повреде уговора са приватним компанијама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Нису познати конкретни износи по појединачним одштетама у 2020. (познато само да постоји обавеза ка компанији Електро-зелена, али без износа)</a:t>
            </a:r>
          </a:p>
          <a:p>
            <a:pPr marL="933450" lvl="2" indent="-266700" algn="just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defRPr/>
            </a:pPr>
            <a:r>
              <a:rPr lang="sr-Cyrl-RS" altLang="en-US" sz="1600" dirty="0" smtClean="0">
                <a:latin typeface="Times New Roman" pitchFamily="18" charset="0"/>
                <a:cs typeface="Times New Roman" pitchFamily="18" charset="0"/>
              </a:rPr>
              <a:t>У претходним годинама то биле </a:t>
            </a:r>
            <a:r>
              <a:rPr lang="ru-RU" altLang="en-US" sz="1600" dirty="0" smtClean="0">
                <a:latin typeface="Times New Roman" pitchFamily="18" charset="0"/>
                <a:cs typeface="Times New Roman" pitchFamily="18" charset="0"/>
              </a:rPr>
              <a:t>неизвршене обавезе по основу концесије </a:t>
            </a:r>
            <a:r>
              <a:rPr lang="ru-RU" altLang="en-US" sz="1600" dirty="0">
                <a:latin typeface="Times New Roman" pitchFamily="18" charset="0"/>
                <a:cs typeface="Times New Roman" pitchFamily="18" charset="0"/>
              </a:rPr>
              <a:t>за изградњу аутопута </a:t>
            </a:r>
            <a:r>
              <a:rPr lang="ru-RU" altLang="en-US" sz="1600" dirty="0" smtClean="0">
                <a:latin typeface="Times New Roman" pitchFamily="18" charset="0"/>
                <a:cs typeface="Times New Roman" pitchFamily="18" charset="0"/>
              </a:rPr>
              <a:t>Хоргош-Пожега, обавезе према грчком </a:t>
            </a:r>
            <a:r>
              <a:rPr lang="ru-RU" altLang="en-US" sz="1600" dirty="0">
                <a:latin typeface="Times New Roman" pitchFamily="18" charset="0"/>
                <a:cs typeface="Times New Roman" pitchFamily="18" charset="0"/>
              </a:rPr>
              <a:t>Митилинеосу </a:t>
            </a:r>
            <a:r>
              <a:rPr lang="ru-RU" altLang="en-US" sz="1600" dirty="0" smtClean="0">
                <a:latin typeface="Times New Roman" pitchFamily="18" charset="0"/>
                <a:cs typeface="Times New Roman" pitchFamily="18" charset="0"/>
              </a:rPr>
              <a:t>(спор </a:t>
            </a:r>
            <a:r>
              <a:rPr lang="ru-RU" altLang="en-US" sz="1600" dirty="0">
                <a:latin typeface="Times New Roman" pitchFamily="18" charset="0"/>
                <a:cs typeface="Times New Roman" pitchFamily="18" charset="0"/>
              </a:rPr>
              <a:t>са РТБ </a:t>
            </a:r>
            <a:r>
              <a:rPr lang="ru-RU" altLang="en-US" sz="1600" dirty="0" smtClean="0">
                <a:latin typeface="Times New Roman" pitchFamily="18" charset="0"/>
                <a:cs typeface="Times New Roman" pitchFamily="18" charset="0"/>
              </a:rPr>
              <a:t>Бором) итд.</a:t>
            </a:r>
            <a:endParaRPr lang="sr-Cyrl-RS" altLang="en-US" sz="1600" dirty="0">
              <a:latin typeface="Times New Roman" pitchFamily="18" charset="0"/>
              <a:cs typeface="Times New Roman" pitchFamily="18" charset="0"/>
            </a:endParaRPr>
          </a:p>
          <a:p>
            <a:pPr marL="1333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altLang="en-US" sz="2100" dirty="0" smtClean="0">
                <a:latin typeface="Times New Roman" pitchFamily="18" charset="0"/>
                <a:cs typeface="Times New Roman" pitchFamily="18" charset="0"/>
              </a:rPr>
              <a:t>Током </a:t>
            </a:r>
            <a:r>
              <a:rPr lang="sr-Cyrl-RS" altLang="en-US" sz="2100" dirty="0">
                <a:latin typeface="Times New Roman" pitchFamily="18" charset="0"/>
                <a:cs typeface="Times New Roman" pitchFamily="18" charset="0"/>
              </a:rPr>
              <a:t>2020. п</a:t>
            </a:r>
            <a:r>
              <a:rPr lang="sr-Cyrl-RS" altLang="en-US" sz="2100" dirty="0" smtClean="0">
                <a:latin typeface="Times New Roman" pitchFamily="18" charset="0"/>
                <a:cs typeface="Times New Roman" pitchFamily="18" charset="0"/>
              </a:rPr>
              <a:t>отребна свеобухватна анализа зашто држава губи толико спорова и средстава, као и реакција која би овај тренд преокренула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altLang="en-US" sz="1700" dirty="0" smtClean="0">
                <a:latin typeface="Times New Roman" pitchFamily="18" charset="0"/>
                <a:cs typeface="Times New Roman" pitchFamily="18" charset="0"/>
              </a:rPr>
              <a:t>Ко је одговоран за склапање великих и скупих уговора које држава на крају не испуни? Какво је заступање државе пред међународним судовима и друго. </a:t>
            </a:r>
          </a:p>
        </p:txBody>
      </p:sp>
      <p:sp>
        <p:nvSpPr>
          <p:cNvPr id="102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A9125F-9356-4F0B-AE9C-DBC03051EEF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533400"/>
          </a:xfrm>
        </p:spPr>
        <p:txBody>
          <a:bodyPr/>
          <a:lstStyle/>
          <a:p>
            <a:r>
              <a:rPr lang="sr-Cyrl-RS" altLang="en-US" sz="3000" smtClean="0">
                <a:latin typeface="Times New Roman" pitchFamily="18" charset="0"/>
                <a:cs typeface="Times New Roman" pitchFamily="18" charset="0"/>
              </a:rPr>
              <a:t>ЕПС: ниске инвестиције и пад производње</a:t>
            </a:r>
            <a:endParaRPr lang="sr-Latn-RS" alt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7" name="Content Placeholder 3"/>
          <p:cNvGraphicFramePr>
            <a:graphicFrameLocks noGrp="1"/>
          </p:cNvGraphicFramePr>
          <p:nvPr>
            <p:ph idx="1"/>
          </p:nvPr>
        </p:nvGraphicFramePr>
        <p:xfrm>
          <a:off x="200025" y="1362075"/>
          <a:ext cx="4289425" cy="377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Chart" r:id="rId4" imgW="4298052" imgH="3779848" progId="Excel.Chart.8">
                  <p:embed/>
                </p:oleObj>
              </mc:Choice>
              <mc:Fallback>
                <p:oleObj name="Chart" r:id="rId4" imgW="4298052" imgH="3779848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1362075"/>
                        <a:ext cx="4289425" cy="377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Chart 4"/>
          <p:cNvGraphicFramePr>
            <a:graphicFrameLocks/>
          </p:cNvGraphicFramePr>
          <p:nvPr/>
        </p:nvGraphicFramePr>
        <p:xfrm>
          <a:off x="4737100" y="1506538"/>
          <a:ext cx="3989388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Chart" r:id="rId6" imgW="3993226" imgH="3487214" progId="Excel.Chart.8">
                  <p:embed/>
                </p:oleObj>
              </mc:Choice>
              <mc:Fallback>
                <p:oleObj name="Chart" r:id="rId6" imgW="3993226" imgH="3487214" progId="Excel.Char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1506538"/>
                        <a:ext cx="3989388" cy="348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34925" y="601663"/>
            <a:ext cx="90011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sr-Cyrl-RS" altLang="en-US" sz="2100">
                <a:latin typeface="Times New Roman" pitchFamily="18" charset="0"/>
                <a:cs typeface="Times New Roman" pitchFamily="18" charset="0"/>
              </a:rPr>
              <a:t>Вишегодишње лоше пословање ЕПС-а и недовољно инвестирање довело до пада производње, првенствено у термоелектранама на угаљ</a:t>
            </a:r>
            <a:endParaRPr lang="sr-Latn-RS" altLang="en-US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0" y="5156200"/>
            <a:ext cx="903605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sr-Cyrl-RS" altLang="en-US" sz="2100">
                <a:latin typeface="Times New Roman" pitchFamily="18" charset="0"/>
                <a:cs typeface="Times New Roman" pitchFamily="18" charset="0"/>
              </a:rPr>
              <a:t>ЕПС још не представља краткорочан фискални ризик, али п</a:t>
            </a:r>
            <a:r>
              <a:rPr lang="ru-RU" altLang="en-US" sz="2100">
                <a:latin typeface="Times New Roman" pitchFamily="18" charset="0"/>
                <a:cs typeface="Times New Roman" pitchFamily="18" charset="0"/>
              </a:rPr>
              <a:t>отребно одмах направити заокрет у пословању и покренути нови инвестициони циклус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Cyrl-RS" altLang="en-US" sz="1700">
                <a:latin typeface="Times New Roman" pitchFamily="18" charset="0"/>
                <a:cs typeface="Times New Roman" pitchFamily="18" charset="0"/>
              </a:rPr>
              <a:t>Производња</a:t>
            </a:r>
            <a:r>
              <a:rPr lang="en-US" altLang="en-US" sz="1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altLang="en-US" sz="1700">
                <a:latin typeface="Times New Roman" pitchFamily="18" charset="0"/>
                <a:cs typeface="Times New Roman" pitchFamily="18" charset="0"/>
              </a:rPr>
              <a:t>тренутно слична потрошњи, а раније био велики извозник струје, губи постепено тржишно учешће – биће проблем у средњем року ако се не реагује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6528</TotalTime>
  <Words>2321</Words>
  <Application>Microsoft Office PowerPoint</Application>
  <PresentationFormat>On-screen Show (4:3)</PresentationFormat>
  <Paragraphs>178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2_Office Theme</vt:lpstr>
      <vt:lpstr>4_Office Theme</vt:lpstr>
      <vt:lpstr>Chart</vt:lpstr>
      <vt:lpstr>PowerPoint Presentation</vt:lpstr>
      <vt:lpstr>Основне оцене</vt:lpstr>
      <vt:lpstr>Предложеним буџетом расположива средства начелно добро планирана</vt:lpstr>
      <vt:lpstr>Због прекомерног повећања плата, пореско растерећење упола мање од могућег</vt:lpstr>
      <vt:lpstr>Србија све даље од уређеног система зарада и запослености у јавном сектору</vt:lpstr>
      <vt:lpstr>Добар раст инвестиција, нарочито у просвети и здравству</vt:lpstr>
      <vt:lpstr>Али неоправдано изостала улагања у заштиту животне средине</vt:lpstr>
      <vt:lpstr>Потребно зауставити огроман раст расхода за плаћање казни и пенала</vt:lpstr>
      <vt:lpstr>ЕПС: ниске инвестиције и пад производње</vt:lpstr>
      <vt:lpstr>ЕПС-у потребна годишња улагања од преко 600 млн евра</vt:lpstr>
      <vt:lpstr>ЕПС тренутно није способан за толико повећање улагања</vt:lpstr>
      <vt:lpstr>Бар 10% вишка запослених, уз лошу структуру и превисоке просечне плате</vt:lpstr>
      <vt:lpstr>Цена електричне енергије мора да се повећа</vt:lpstr>
      <vt:lpstr>ЕПС мора да престане да преузима на себе губитке других државних предузећа </vt:lpstr>
      <vt:lpstr>Преглед неопходних реформи за унапређење  пословања ЕПС-а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keywords>[SEC=JAVNO]</cp:keywords>
  <cp:lastModifiedBy>Slobodan Minic</cp:lastModifiedBy>
  <cp:revision>489</cp:revision>
  <cp:lastPrinted>2019-11-19T08:31:44Z</cp:lastPrinted>
  <dcterms:created xsi:type="dcterms:W3CDTF">2014-10-24T08:04:53Z</dcterms:created>
  <dcterms:modified xsi:type="dcterms:W3CDTF">2019-11-19T09:45:25Z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ЈАВНО</vt:lpwstr>
  </property>
  <property fmtid="{D5CDD505-2E9C-101B-9397-08002B2CF9AE}" pid="3" name="PM_Caveats_Count">
    <vt:lpwstr>0</vt:lpwstr>
  </property>
  <property fmtid="{D5CDD505-2E9C-101B-9397-08002B2CF9AE}" pid="4" name="PM_ProtectiveMarkingValue_Footer">
    <vt:lpwstr>ЈАВНО</vt:lpwstr>
  </property>
  <property fmtid="{D5CDD505-2E9C-101B-9397-08002B2CF9AE}" pid="5" name="PM_Originator_Hash_SHA1">
    <vt:lpwstr>46F8BC77550F6B9D90FF3EFA421798CE08ED13F0</vt:lpwstr>
  </property>
  <property fmtid="{D5CDD505-2E9C-101B-9397-08002B2CF9AE}" pid="6" name="PM_SecurityClassification">
    <vt:lpwstr>JAVNO</vt:lpwstr>
  </property>
  <property fmtid="{D5CDD505-2E9C-101B-9397-08002B2CF9AE}" pid="7" name="PM_DisplayValueSecClassificationWithQualifier">
    <vt:lpwstr>ЈАВНО</vt:lpwstr>
  </property>
  <property fmtid="{D5CDD505-2E9C-101B-9397-08002B2CF9AE}" pid="8" name="PM_Qualifier">
    <vt:lpwstr/>
  </property>
  <property fmtid="{D5CDD505-2E9C-101B-9397-08002B2CF9AE}" pid="9" name="PM_Hash_SHA1">
    <vt:lpwstr>33E6C3F67742CEC42FA614915B152F6C873DBBFE</vt:lpwstr>
  </property>
  <property fmtid="{D5CDD505-2E9C-101B-9397-08002B2CF9AE}" pid="10" name="PM_ProtectiveMarkingImage_Header">
    <vt:lpwstr>C:\Program Files\Common Files\janusNET Shared\janusSEAL\Images\DocumentSlashBlue.png</vt:lpwstr>
  </property>
  <property fmtid="{D5CDD505-2E9C-101B-9397-08002B2CF9AE}" pid="11" name="PM_InsertionValue">
    <vt:lpwstr>JAVNO</vt:lpwstr>
  </property>
  <property fmtid="{D5CDD505-2E9C-101B-9397-08002B2CF9AE}" pid="12" name="PM_ProtectiveMarkingImage_Footer">
    <vt:lpwstr>C:\Program Files\Common Files\janusNET Shared\janusSEAL\Images\DocumentSlashBlue.png</vt:lpwstr>
  </property>
  <property fmtid="{D5CDD505-2E9C-101B-9397-08002B2CF9AE}" pid="13" name="PM_Namespace">
    <vt:lpwstr>NBS</vt:lpwstr>
  </property>
  <property fmtid="{D5CDD505-2E9C-101B-9397-08002B2CF9AE}" pid="14" name="PM_Version">
    <vt:lpwstr>v2</vt:lpwstr>
  </property>
  <property fmtid="{D5CDD505-2E9C-101B-9397-08002B2CF9AE}" pid="15" name="PM_Originating_FileId">
    <vt:lpwstr>B02F8E0AFF144C7F9CF310107C99E551</vt:lpwstr>
  </property>
  <property fmtid="{D5CDD505-2E9C-101B-9397-08002B2CF9AE}" pid="16" name="PM_OriginationTimeStamp">
    <vt:lpwstr>2019-07-04T07:56:34Z</vt:lpwstr>
  </property>
  <property fmtid="{D5CDD505-2E9C-101B-9397-08002B2CF9AE}" pid="17" name="PM_Hash_Version">
    <vt:lpwstr>2016.1</vt:lpwstr>
  </property>
  <property fmtid="{D5CDD505-2E9C-101B-9397-08002B2CF9AE}" pid="18" name="PM_Hash_Salt_Prev">
    <vt:lpwstr>EBB3FC5D67A033965CAAD85861CF4566</vt:lpwstr>
  </property>
  <property fmtid="{D5CDD505-2E9C-101B-9397-08002B2CF9AE}" pid="19" name="PM_Hash_Salt">
    <vt:lpwstr>EBB3FC5D67A033965CAAD85861CF4566</vt:lpwstr>
  </property>
  <property fmtid="{D5CDD505-2E9C-101B-9397-08002B2CF9AE}" pid="20" name="PM_PrintOutPlacement_PPT">
    <vt:lpwstr/>
  </property>
</Properties>
</file>